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</p:sldMasterIdLst>
  <p:notesMasterIdLst>
    <p:notesMasterId r:id="rId28"/>
  </p:notesMasterIdLst>
  <p:handoutMasterIdLst>
    <p:handoutMasterId r:id="rId29"/>
  </p:handoutMasterIdLst>
  <p:sldIdLst>
    <p:sldId id="1860" r:id="rId2"/>
    <p:sldId id="1861" r:id="rId3"/>
    <p:sldId id="2249" r:id="rId4"/>
    <p:sldId id="4592" r:id="rId5"/>
    <p:sldId id="4284" r:id="rId6"/>
    <p:sldId id="4371" r:id="rId7"/>
    <p:sldId id="4283" r:id="rId8"/>
    <p:sldId id="4383" r:id="rId9"/>
    <p:sldId id="4370" r:id="rId10"/>
    <p:sldId id="4599" r:id="rId11"/>
    <p:sldId id="4597" r:id="rId12"/>
    <p:sldId id="4598" r:id="rId13"/>
    <p:sldId id="4601" r:id="rId14"/>
    <p:sldId id="4602" r:id="rId15"/>
    <p:sldId id="4604" r:id="rId16"/>
    <p:sldId id="4607" r:id="rId17"/>
    <p:sldId id="4603" r:id="rId18"/>
    <p:sldId id="4605" r:id="rId19"/>
    <p:sldId id="4606" r:id="rId20"/>
    <p:sldId id="2043" r:id="rId21"/>
    <p:sldId id="4600" r:id="rId22"/>
    <p:sldId id="4608" r:id="rId23"/>
    <p:sldId id="4609" r:id="rId24"/>
    <p:sldId id="4610" r:id="rId25"/>
    <p:sldId id="4317" r:id="rId26"/>
    <p:sldId id="4318" r:id="rId2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BF994-24F4-42A5-9773-6B06031C0EC9}" v="56" dt="2021-04-20T16:52:41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6" autoAdjust="0"/>
    <p:restoredTop sz="53945" autoAdjust="0"/>
  </p:normalViewPr>
  <p:slideViewPr>
    <p:cSldViewPr snapToGrid="0" snapToObjects="1">
      <p:cViewPr varScale="1">
        <p:scale>
          <a:sx n="88" d="100"/>
          <a:sy n="88" d="100"/>
        </p:scale>
        <p:origin x="47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5/13/2021 6:32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9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66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14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39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86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01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01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7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36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1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36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1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1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2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7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307346892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269F-3CCD-43E8-84BF-182EE4A5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78B-8544-4098-B4CD-F265E99B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59CF-7D2E-4763-B1C4-676B9EB3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FC60-810B-4542-97B2-C9FF55404F33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681C4-5600-491B-BF4F-E5B81A9C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3A1A-6F60-435C-8470-2CA6022E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55D8-98CA-4485-9AD6-4E517E653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743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microsoft.identity.client.confidentialclientapplication?view=azure-dotnet" TargetMode="External"/><Relationship Id="rId2" Type="http://schemas.openxmlformats.org/officeDocument/2006/relationships/hyperlink" Target="https://docs.microsoft.com/en-us/azure/active-directory/managed-identities-azure-resources/services-support-managed-identitie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zure-samples/active-directory-dotnetcore-daemon-v2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resources/samples/active-directory-aspnetcore-webapp-openidconnect-v2" TargetMode="External"/><Relationship Id="rId13" Type="http://schemas.openxmlformats.org/officeDocument/2006/relationships/hyperlink" Target="https://github.com/Azure-Samples/active-directory-dotnet-native-aspnetcore-v2/tree/master/2.%20Web%20API%20now%20calls%20Microsoft%20Graph" TargetMode="External"/><Relationship Id="rId3" Type="http://schemas.openxmlformats.org/officeDocument/2006/relationships/hyperlink" Target="https://docs.microsoft.com/en-us/azure/active-directory/develop/tutorial-v2-ios" TargetMode="External"/><Relationship Id="rId7" Type="http://schemas.openxmlformats.org/officeDocument/2006/relationships/hyperlink" Target="https://docs.microsoft.com/en-us/azure/active-directory/develop/guidedsetups/active-directory-mobileanddesktopapp-windowsdesktop-intro" TargetMode="External"/><Relationship Id="rId12" Type="http://schemas.openxmlformats.org/officeDocument/2006/relationships/hyperlink" Target="https://azure.microsoft.com/resources/samples/active-directory-dotnet-native-aspnetcore-v2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icrosoft.com/en-us/azure/active-directory/develop/tutorial-v2-asp-webapp" TargetMode="External"/><Relationship Id="rId11" Type="http://schemas.openxmlformats.org/officeDocument/2006/relationships/hyperlink" Target="https://github.com/azureadquickstarts/appmodelv2-nativeclient-dotnet" TargetMode="External"/><Relationship Id="rId5" Type="http://schemas.openxmlformats.org/officeDocument/2006/relationships/hyperlink" Target="https://docs.microsoft.com/en-us/azure/active-directory/develop/tutorial-v2-android" TargetMode="External"/><Relationship Id="rId10" Type="http://schemas.openxmlformats.org/officeDocument/2006/relationships/hyperlink" Target="https://github.com/AzureADQuickStarts/AppModelv2-WebApp-OpenIDConnect-nodejs" TargetMode="External"/><Relationship Id="rId4" Type="http://schemas.openxmlformats.org/officeDocument/2006/relationships/hyperlink" Target="https://docs.microsoft.com/en-us/azure/active-directory/develop/tutorial-v2-javascript-spa" TargetMode="External"/><Relationship Id="rId9" Type="http://schemas.openxmlformats.org/officeDocument/2006/relationships/hyperlink" Target="https://github.com/Azure-Samples/active-directory-xamarin-native-v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has an authenticated user and a 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2002983-8AFF-4891-8217-51FF57207DCB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330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A1286FF-66A6-4364-A830-4F67C26F1E87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908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740836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8FBBDE5D-C605-4AD3-A0AE-96EFFFE482B1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721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9EC9-9163-496D-A9FE-2F6A632E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if I need to call another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3CAC-570D-4108-A4B3-203664AB3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2D210-3359-4300-8A40-5B55AF52E78A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26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Apps asks Microsoft identity for another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93952F5-EDC8-4300-9C5D-861B523C7A63}"/>
              </a:ext>
            </a:extLst>
          </p:cNvPr>
          <p:cNvSpPr/>
          <p:nvPr/>
        </p:nvSpPr>
        <p:spPr bwMode="auto">
          <a:xfrm>
            <a:off x="1169707" y="2068945"/>
            <a:ext cx="3447266" cy="1931033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F9F70-1D94-426B-87DB-4444BB0DBE64}"/>
              </a:ext>
            </a:extLst>
          </p:cNvPr>
          <p:cNvSpPr txBox="1"/>
          <p:nvPr/>
        </p:nvSpPr>
        <p:spPr>
          <a:xfrm>
            <a:off x="290138" y="1095971"/>
            <a:ext cx="41620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 token to read the catalog as the user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CADB3A2-7C8C-4ECB-84D1-0954A9EA7BE3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14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0861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The core of SSO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C8239-4B8E-4A15-ADD6-97C0E09D9DE7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6922E7-758F-43AE-B6CA-BB099F1F7CE4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1E2FCD-090B-4ACE-A174-6B024DE4892F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55F55B-4652-4FE8-9973-515CE510509C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ADD198B-E210-4820-8AA1-C589AC82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40" name="Browser" title="Icon of a browser window">
              <a:extLst>
                <a:ext uri="{FF2B5EF4-FFF2-40B4-BE49-F238E27FC236}">
                  <a16:creationId xmlns:a16="http://schemas.microsoft.com/office/drawing/2014/main" id="{C5ABCAE3-E341-42C9-8021-54A02E339F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1" name="Freeform 1">
            <a:extLst>
              <a:ext uri="{FF2B5EF4-FFF2-40B4-BE49-F238E27FC236}">
                <a16:creationId xmlns:a16="http://schemas.microsoft.com/office/drawing/2014/main" id="{2F3DD032-83D6-447E-8EAC-E6689970E4C7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19C76477-02AE-49F2-B0BD-186CCCC1E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7F8DD4A-8736-49B7-82CB-C3C528AF3BEF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15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712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another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C8239-4B8E-4A15-ADD6-97C0E09D9DE7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6922E7-758F-43AE-B6CA-BB099F1F7CE4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1E2FCD-090B-4ACE-A174-6B024DE4892F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55F55B-4652-4FE8-9973-515CE510509C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ADD198B-E210-4820-8AA1-C589AC82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40" name="Browser" title="Icon of a browser window">
              <a:extLst>
                <a:ext uri="{FF2B5EF4-FFF2-40B4-BE49-F238E27FC236}">
                  <a16:creationId xmlns:a16="http://schemas.microsoft.com/office/drawing/2014/main" id="{C5ABCAE3-E341-42C9-8021-54A02E339F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1" name="Freeform 1">
            <a:extLst>
              <a:ext uri="{FF2B5EF4-FFF2-40B4-BE49-F238E27FC236}">
                <a16:creationId xmlns:a16="http://schemas.microsoft.com/office/drawing/2014/main" id="{2F3DD032-83D6-447E-8EAC-E6689970E4C7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19C76477-02AE-49F2-B0BD-186CCCC1E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1" name="Regular Pentagon 1">
            <a:extLst>
              <a:ext uri="{FF2B5EF4-FFF2-40B4-BE49-F238E27FC236}">
                <a16:creationId xmlns:a16="http://schemas.microsoft.com/office/drawing/2014/main" id="{27DB0927-6E39-4332-9CA7-11D232FDA380}"/>
              </a:ext>
            </a:extLst>
          </p:cNvPr>
          <p:cNvSpPr/>
          <p:nvPr/>
        </p:nvSpPr>
        <p:spPr bwMode="auto">
          <a:xfrm>
            <a:off x="2232944" y="539241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8B2B21B-80B0-4261-8170-376178D4774B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16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341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</a:t>
            </a:r>
            <a:r>
              <a:rPr lang="en-US"/>
              <a:t>has a </a:t>
            </a:r>
            <a:r>
              <a:rPr lang="en-US" dirty="0"/>
              <a:t>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2232944" y="539241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64913" y="3214120"/>
            <a:ext cx="6404998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7D72B47-BA27-42EA-A0C9-6FC9863C0FEE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17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545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7582318" y="155635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64913" y="3214120"/>
            <a:ext cx="6404998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8FEB1CA-BC19-4CE8-8630-029B439AF18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18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7582318" y="155635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41832" y="3041099"/>
            <a:ext cx="7725100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58055-29E5-4F5A-A9E9-682E9F324A6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19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6367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7267712" cy="553998"/>
          </a:xfrm>
        </p:spPr>
        <p:txBody>
          <a:bodyPr/>
          <a:lstStyle/>
          <a:p>
            <a:r>
              <a:rPr lang="en-US" dirty="0"/>
              <a:t>Fundamentals of Modern Auth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801" y="585788"/>
            <a:ext cx="2922588" cy="886397"/>
          </a:xfrm>
        </p:spPr>
        <p:txBody>
          <a:bodyPr/>
          <a:lstStyle/>
          <a:p>
            <a:r>
              <a:rPr lang="en-US"/>
              <a:t>Microsoft identity platform</a:t>
            </a:r>
          </a:p>
          <a:p>
            <a:r>
              <a:rPr lang="en-US"/>
              <a:t>Developer Training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5E2EFA7-95AB-4C33-9550-41328664CD6D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BD68-4C19-4A5B-A293-734924E1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for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80D6-77DB-4838-B8FD-E58FAF53A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99" y="1434370"/>
            <a:ext cx="11642103" cy="5084469"/>
          </a:xfrm>
        </p:spPr>
        <p:txBody>
          <a:bodyPr/>
          <a:lstStyle/>
          <a:p>
            <a:r>
              <a:rPr lang="en-US" dirty="0"/>
              <a:t>Use tokens only for their intended function</a:t>
            </a:r>
          </a:p>
          <a:p>
            <a:r>
              <a:rPr lang="en-US" dirty="0"/>
              <a:t>	ID Tokens identify the user to the application</a:t>
            </a:r>
          </a:p>
          <a:p>
            <a:r>
              <a:rPr lang="en-US" dirty="0"/>
              <a:t>	Access tokens authorize the app for a range of operation for an API</a:t>
            </a:r>
          </a:p>
          <a:p>
            <a:r>
              <a:rPr lang="en-US" dirty="0"/>
              <a:t>Never mess with someone else’s tokens</a:t>
            </a:r>
          </a:p>
          <a:p>
            <a:r>
              <a:rPr lang="en-US" dirty="0"/>
              <a:t>	Apps do not look at access tokens</a:t>
            </a:r>
          </a:p>
          <a:p>
            <a:r>
              <a:rPr lang="en-US" dirty="0"/>
              <a:t>	APIs never use ID Tokens for authorization</a:t>
            </a:r>
          </a:p>
          <a:p>
            <a:r>
              <a:rPr lang="en-US" dirty="0"/>
              <a:t>	APIs never accept Access Tokens for other APIs</a:t>
            </a:r>
          </a:p>
          <a:p>
            <a:r>
              <a:rPr lang="en-US" dirty="0"/>
              <a:t>Cache the tokens appropriately</a:t>
            </a:r>
          </a:p>
          <a:p>
            <a:r>
              <a:rPr lang="en-US" dirty="0"/>
              <a:t>	MSAL handles this automatically</a:t>
            </a:r>
          </a:p>
          <a:p>
            <a:r>
              <a:rPr lang="en-US" dirty="0"/>
              <a:t>Check for error classes instead of search for specific error codes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97A28-F24A-4F73-B4F5-8249BD020927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45811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561CE0-17CC-426B-8891-B310FDB0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9C797-1058-444E-8F30-CE0411CEB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about debugging?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0D571FB-139D-43A0-AF9B-AC66729F5565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990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9A4A-8C39-4AB7-8CE1-8A1303C3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Services Authenticate?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8144171-4330-4EF6-9FB4-354F3109EBE0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804ED6-4804-4576-9FB0-22FD90FB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 Credentials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68747-AFBB-4AD2-9F07-353AFC2CF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124206"/>
          </a:xfrm>
        </p:spPr>
        <p:txBody>
          <a:bodyPr/>
          <a:lstStyle/>
          <a:p>
            <a:r>
              <a:rPr lang="en-US"/>
              <a:t>Client Credentials identity the application </a:t>
            </a:r>
          </a:p>
          <a:p>
            <a:pPr lvl="1"/>
            <a:r>
              <a:rPr lang="en-US"/>
              <a:t>Secret Key</a:t>
            </a:r>
          </a:p>
          <a:p>
            <a:pPr lvl="1"/>
            <a:r>
              <a:rPr lang="en-US"/>
              <a:t>Certificate</a:t>
            </a:r>
          </a:p>
          <a:p>
            <a:pPr lvl="1"/>
            <a:r>
              <a:rPr lang="en-US"/>
              <a:t>Managed Identity for Azure Resources  - </a:t>
            </a:r>
            <a:r>
              <a:rPr lang="en-US">
                <a:hlinkClick r:id="rId2"/>
              </a:rPr>
              <a:t>Supporting Resources</a:t>
            </a:r>
            <a:endParaRPr lang="en-US"/>
          </a:p>
          <a:p>
            <a:r>
              <a:rPr lang="en-US"/>
              <a:t>Avoid using a “Service Account”</a:t>
            </a:r>
          </a:p>
          <a:p>
            <a:endParaRPr lang="en-US"/>
          </a:p>
          <a:p>
            <a:r>
              <a:rPr lang="en-US"/>
              <a:t>Use the </a:t>
            </a:r>
            <a:r>
              <a:rPr lang="en-US">
                <a:hlinkClick r:id="rId3"/>
              </a:rPr>
              <a:t>Confidential Client</a:t>
            </a:r>
            <a:r>
              <a:rPr lang="en-US"/>
              <a:t> in MSAL </a:t>
            </a:r>
          </a:p>
          <a:p>
            <a:pPr lvl="1"/>
            <a:r>
              <a:rPr lang="en-US"/>
              <a:t>MSAL .NET </a:t>
            </a:r>
            <a:r>
              <a:rPr lang="en-US">
                <a:hlinkClick r:id="rId4"/>
              </a:rPr>
              <a:t>Daemon sample</a:t>
            </a:r>
            <a:endParaRPr lang="en-US"/>
          </a:p>
          <a:p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83010DC-92E9-4E0F-BC42-672249D0322F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155739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DA3D-5D2E-42D6-A104-4A9E0AD8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Modern Auth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A3B16-0B1A-4626-ACC9-3475C318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70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Apps request tokens from Microsoft Identity</a:t>
            </a:r>
          </a:p>
          <a:p>
            <a:r>
              <a:rPr lang="en-US" dirty="0"/>
              <a:t>Authentication happens over shared web surfaces to provide SSO</a:t>
            </a:r>
          </a:p>
          <a:p>
            <a:r>
              <a:rPr lang="en-US" dirty="0"/>
              <a:t>App passes Access Tokens to APIs</a:t>
            </a:r>
          </a:p>
          <a:p>
            <a:r>
              <a:rPr lang="en-US" dirty="0"/>
              <a:t>APIs validate Access Tokens before returning results</a:t>
            </a:r>
          </a:p>
          <a:p>
            <a:r>
              <a:rPr lang="en-US" dirty="0"/>
              <a:t>Recommendation: use an Identity provider!</a:t>
            </a:r>
          </a:p>
        </p:txBody>
      </p:sp>
    </p:spTree>
    <p:extLst>
      <p:ext uri="{BB962C8B-B14F-4D97-AF65-F5344CB8AC3E}">
        <p14:creationId xmlns:p14="http://schemas.microsoft.com/office/powerpoint/2010/main" val="532286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C5FC-283B-4B1D-8BA8-8C34051D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6577B-10BE-4D05-A58F-3CB8A4E5B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19671"/>
          </a:xfrm>
        </p:spPr>
        <p:txBody>
          <a:bodyPr/>
          <a:lstStyle/>
          <a:p>
            <a:r>
              <a:rPr lang="en-US" dirty="0"/>
              <a:t>Pick your tenant</a:t>
            </a:r>
          </a:p>
          <a:p>
            <a:pPr lvl="1"/>
            <a:r>
              <a:rPr lang="en-US" dirty="0"/>
              <a:t>Your own test tenant</a:t>
            </a:r>
          </a:p>
          <a:p>
            <a:pPr lvl="1"/>
            <a:r>
              <a:rPr lang="en-US" dirty="0"/>
              <a:t>Microsoft 365 Developer Program </a:t>
            </a:r>
          </a:p>
          <a:p>
            <a:r>
              <a:rPr lang="en-US" dirty="0"/>
              <a:t>Some operations you will be doing</a:t>
            </a:r>
          </a:p>
          <a:p>
            <a:pPr lvl="1"/>
            <a:r>
              <a:rPr lang="en-US" dirty="0"/>
              <a:t>Adding apps</a:t>
            </a:r>
          </a:p>
          <a:p>
            <a:pPr lvl="1"/>
            <a:r>
              <a:rPr lang="en-US" dirty="0"/>
              <a:t>Adding/Updating/Deleting Users, Groups, etc. </a:t>
            </a:r>
          </a:p>
          <a:p>
            <a:pPr lvl="1"/>
            <a:r>
              <a:rPr lang="en-US" dirty="0"/>
              <a:t>Will need to be a global admin</a:t>
            </a:r>
          </a:p>
          <a:p>
            <a:r>
              <a:rPr lang="en-US" dirty="0"/>
              <a:t>Pick your environment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/>
              <a:t>Bring Your Own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6E2C5-0E25-498F-A3F2-EB276EED8670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25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7536779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DD5C-E37A-4F12-9294-07B18A4D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6" y="81751"/>
            <a:ext cx="11983223" cy="553998"/>
          </a:xfrm>
        </p:spPr>
        <p:txBody>
          <a:bodyPr/>
          <a:lstStyle/>
          <a:p>
            <a:r>
              <a:rPr lang="en-US" dirty="0"/>
              <a:t>https://aka.ms/AuthLab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22716-5E89-4A51-A4B7-313A4A62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441649"/>
              </p:ext>
            </p:extLst>
          </p:nvPr>
        </p:nvGraphicFramePr>
        <p:xfrm>
          <a:off x="230115" y="1356460"/>
          <a:ext cx="11208968" cy="4952055"/>
        </p:xfrm>
        <a:graphic>
          <a:graphicData uri="http://schemas.openxmlformats.org/drawingml/2006/table">
            <a:tbl>
              <a:tblPr/>
              <a:tblGrid>
                <a:gridCol w="5604484">
                  <a:extLst>
                    <a:ext uri="{9D8B030D-6E8A-4147-A177-3AD203B41FA5}">
                      <a16:colId xmlns:a16="http://schemas.microsoft.com/office/drawing/2014/main" val="595948056"/>
                    </a:ext>
                  </a:extLst>
                </a:gridCol>
                <a:gridCol w="5604484">
                  <a:extLst>
                    <a:ext uri="{9D8B030D-6E8A-4147-A177-3AD203B41FA5}">
                      <a16:colId xmlns:a16="http://schemas.microsoft.com/office/drawing/2014/main" val="3087414260"/>
                    </a:ext>
                  </a:extLst>
                </a:gridCol>
              </a:tblGrid>
              <a:tr h="58845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Mobile and native apps</a:t>
                      </a:r>
                    </a:p>
                  </a:txBody>
                  <a:tcPr marL="11512" marR="11512" marT="8634" marB="863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Web apps and web APIs</a:t>
                      </a:r>
                    </a:p>
                  </a:txBody>
                  <a:tcPr marL="11512" marR="11512" marT="8634" marB="863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427188"/>
                  </a:ext>
                </a:extLst>
              </a:tr>
              <a:tr h="857297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3"/>
                        </a:rPr>
                        <a:t>Add sign-in to an iOS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4"/>
                        </a:rPr>
                        <a:t>Add sign-in to a JavaScript Single Page Application (SPA)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741856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5"/>
                        </a:rPr>
                        <a:t>Add sign-in to an Android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6"/>
                        </a:rPr>
                        <a:t>Add sign-in to a ASP.NET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458780"/>
                  </a:ext>
                </a:extLst>
              </a:tr>
              <a:tr h="662609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7"/>
                        </a:rPr>
                        <a:t>Add sign-in to a Windows Desktop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8"/>
                        </a:rPr>
                        <a:t>Add sign-in to a ASP.NET Core Web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55579"/>
                  </a:ext>
                </a:extLst>
              </a:tr>
              <a:tr h="722876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9"/>
                        </a:rPr>
                        <a:t>Add sign-in to a multi-platform Xamarin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10"/>
                        </a:rPr>
                        <a:t>Add sign-in to a Node.js web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0167"/>
                  </a:ext>
                </a:extLst>
              </a:tr>
              <a:tr h="573297">
                <a:tc>
                  <a:txBody>
                    <a:bodyPr/>
                    <a:lstStyle/>
                    <a:p>
                      <a:pPr fontAlgn="t"/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 dirty="0">
                          <a:effectLst/>
                          <a:hlinkClick r:id="rId11"/>
                        </a:rPr>
                        <a:t>Protect an ASP.NET Web API</a:t>
                      </a:r>
                      <a:endParaRPr lang="en-US" sz="2000" dirty="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053063"/>
                  </a:ext>
                </a:extLst>
              </a:tr>
              <a:tr h="588726">
                <a:tc>
                  <a:txBody>
                    <a:bodyPr/>
                    <a:lstStyle/>
                    <a:p>
                      <a:pPr algn="l" fontAlgn="t"/>
                      <a:endParaRPr lang="en-US" sz="2000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2"/>
                        </a:rPr>
                        <a:t>Protect an ASP.NET Core Web API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798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3"/>
                        </a:rPr>
                        <a:t>ASP.Net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3"/>
                        </a:rPr>
                        <a:t> Core on-behalf sample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518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D83E31-67C8-4D50-9B65-863D4CC611A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26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63084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an app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1802487"/>
            <a:ext cx="4739944" cy="3507873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33BD0-8751-4607-A6E8-D3592DBCC2CB}"/>
              </a:ext>
            </a:extLst>
          </p:cNvPr>
          <p:cNvSpPr txBox="1"/>
          <p:nvPr/>
        </p:nvSpPr>
        <p:spPr>
          <a:xfrm>
            <a:off x="5724939" y="1739348"/>
            <a:ext cx="57597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First, I need to login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Then I need to call an API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6082F77-6762-412B-8963-9D0810E831A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061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Apps asks Microsoft identity for tokens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11" name="Arrow: Bent 10">
            <a:extLst>
              <a:ext uri="{FF2B5EF4-FFF2-40B4-BE49-F238E27FC236}">
                <a16:creationId xmlns:a16="http://schemas.microsoft.com/office/drawing/2014/main" id="{B7492BF3-183C-46C0-96B1-6BD9C3463AE8}"/>
              </a:ext>
            </a:extLst>
          </p:cNvPr>
          <p:cNvSpPr/>
          <p:nvPr/>
        </p:nvSpPr>
        <p:spPr bwMode="auto">
          <a:xfrm>
            <a:off x="1169707" y="2068945"/>
            <a:ext cx="3447266" cy="1931033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51FA6E-95B5-4B1E-B3C7-30116D5162DD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2EAF01-2EAA-4D5A-96B9-AC413DB21B86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1953CB-B5CF-4C09-B3BF-AD5E5BBE2D20}"/>
              </a:ext>
            </a:extLst>
          </p:cNvPr>
          <p:cNvSpPr txBox="1"/>
          <p:nvPr/>
        </p:nvSpPr>
        <p:spPr>
          <a:xfrm>
            <a:off x="290138" y="1095971"/>
            <a:ext cx="416209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id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identify the user and an access token to read the user’s profile with Microsoft Graph as the user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856942-6869-4FD3-92E5-79F770126D6A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71D1F2-BD3A-42EF-AC42-8EB9484CB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3" name="Browser" title="Icon of a browser window">
              <a:extLst>
                <a:ext uri="{FF2B5EF4-FFF2-40B4-BE49-F238E27FC236}">
                  <a16:creationId xmlns:a16="http://schemas.microsoft.com/office/drawing/2014/main" id="{16E21B68-AE46-457A-90EA-7AD4EC8440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F29DD3-C6FD-3946-95C2-99AB4D3EE65D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C61623-A618-4532-90EA-37324342715D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E1F4CC5-3027-4FB4-A9D2-5BD116C417C0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1E929BD-DDCE-4213-AE61-B52009CB56AF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27" name="Cloud">
                  <a:extLst>
                    <a:ext uri="{FF2B5EF4-FFF2-40B4-BE49-F238E27FC236}">
                      <a16:creationId xmlns:a16="http://schemas.microsoft.com/office/drawing/2014/main" id="{5CBE4711-BF33-4BE7-889F-4AAF9974A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460132E-2AE6-4FEA-A9D1-E321C10598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063DED60-5427-486F-9A13-C185CB1FE4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56578F-5C75-4B6C-B2F6-AC7F0B998A84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6551EA9C-C4AB-4752-ACBD-E631FFC0D59E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1742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The core of Single Sign On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9C73F411-C03A-415C-A145-A0DA5E91FD8E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97E7C4-E49D-461A-B794-229B4A685110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FA36BC-F841-44E5-8B10-9258ADE36B86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E87AC0-EDC8-4791-BCFB-53926F1D8980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B4BB2AB-B77B-48F0-B6D4-A047F50C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79E00BB8-4ABC-4977-8123-50853D326E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0F5EB4-16F3-2A4C-9EA5-A20A68C4DA3D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F3F1C1-A71B-624C-BA51-05A709579B67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BE8E36-4680-D044-B531-A5C06E1B58FD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EDC5402-4C59-6E42-BF33-BB1310BE7565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47E584BB-7E7F-7F4F-99C9-9E0DF2E84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86FCA1BE-7D1A-4D47-B502-6ABAFBD37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47894061-2E29-3A4C-8BEB-12AEE72B59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2B2ED6-873A-3648-A7C7-F32A24D88AA1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F771C315-C40C-4B95-9362-0E71420B9BE8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445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</a:t>
            </a:r>
            <a:r>
              <a:rPr lang="en-US" dirty="0" err="1"/>
              <a:t>id_token</a:t>
            </a:r>
            <a:endParaRPr lang="en-US" dirty="0"/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1">
            <a:extLst>
              <a:ext uri="{FF2B5EF4-FFF2-40B4-BE49-F238E27FC236}">
                <a16:creationId xmlns:a16="http://schemas.microsoft.com/office/drawing/2014/main" id="{49355E57-1324-8343-8355-5ADCEB5FA6D8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6A9E079-D340-43A4-B321-E1772FC5239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</a:t>
            </a:r>
            <a:r>
              <a:rPr lang="en-US" dirty="0" err="1"/>
              <a:t>id_token</a:t>
            </a:r>
            <a:endParaRPr lang="en-US" dirty="0"/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1">
            <a:extLst>
              <a:ext uri="{FF2B5EF4-FFF2-40B4-BE49-F238E27FC236}">
                <a16:creationId xmlns:a16="http://schemas.microsoft.com/office/drawing/2014/main" id="{BC2FBA44-A1EB-3B42-A146-24C83BC13530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7CAC6-019A-9241-A98B-69DD2F5A7444}"/>
              </a:ext>
            </a:extLst>
          </p:cNvPr>
          <p:cNvSpPr txBox="1"/>
          <p:nvPr/>
        </p:nvSpPr>
        <p:spPr>
          <a:xfrm>
            <a:off x="156166" y="1252174"/>
            <a:ext cx="11879668" cy="48013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{ "</a:t>
            </a:r>
            <a:r>
              <a:rPr lang="en-US" sz="2400" dirty="0" err="1"/>
              <a:t>typ</a:t>
            </a:r>
            <a:r>
              <a:rPr lang="en-US" sz="2400" dirty="0"/>
              <a:t>": "JWT", "</a:t>
            </a:r>
            <a:r>
              <a:rPr lang="en-US" sz="2400" dirty="0" err="1"/>
              <a:t>alg</a:t>
            </a:r>
            <a:r>
              <a:rPr lang="en-US" sz="2400" dirty="0"/>
              <a:t>": "RS256", "kid": "1LTMzakihiRla_8z2BEJVXeWMqo" }.</a:t>
            </a:r>
          </a:p>
          <a:p>
            <a:r>
              <a:rPr lang="en-US" sz="2400" dirty="0"/>
              <a:t>{ "</a:t>
            </a:r>
            <a:r>
              <a:rPr lang="en-US" sz="2400" dirty="0" err="1"/>
              <a:t>ver</a:t>
            </a:r>
            <a:r>
              <a:rPr lang="en-US" sz="2400" dirty="0"/>
              <a:t>": "2.0", </a:t>
            </a:r>
          </a:p>
          <a:p>
            <a:r>
              <a:rPr lang="en-US" sz="2400" dirty="0"/>
              <a:t>"</a:t>
            </a:r>
            <a:r>
              <a:rPr lang="en-US" sz="2400" dirty="0" err="1"/>
              <a:t>iss</a:t>
            </a:r>
            <a:r>
              <a:rPr lang="en-US" sz="2400" dirty="0"/>
              <a:t>": "https://login.microsoftonline.com/3338040d-6c67-4c5b-b112-36a304b66dad/v2.0",</a:t>
            </a:r>
          </a:p>
          <a:p>
            <a:r>
              <a:rPr lang="en-US" sz="2400" dirty="0"/>
              <a:t>"</a:t>
            </a:r>
            <a:r>
              <a:rPr lang="en-US" sz="2400" dirty="0" err="1"/>
              <a:t>aud</a:t>
            </a:r>
            <a:r>
              <a:rPr lang="en-US" sz="2400" dirty="0"/>
              <a:t>": "6cb04018-a3f5-46a7-b995-940c78f5aef3", </a:t>
            </a:r>
          </a:p>
          <a:p>
            <a:r>
              <a:rPr lang="en-US" sz="2400" dirty="0"/>
              <a:t>"exp": 1536361411,"iat": 1536274711, "</a:t>
            </a:r>
            <a:r>
              <a:rPr lang="en-US" sz="2400" dirty="0" err="1"/>
              <a:t>nbf</a:t>
            </a:r>
            <a:r>
              <a:rPr lang="en-US" sz="2400" dirty="0"/>
              <a:t>": 1536274711, </a:t>
            </a:r>
          </a:p>
          <a:p>
            <a:r>
              <a:rPr lang="en-US" sz="2400" b="1" dirty="0"/>
              <a:t>"sub": "AAAAAAAAAAAAAAAAAAAAAIkzqFVrSaSaFHy782bbtaQ", </a:t>
            </a:r>
          </a:p>
          <a:p>
            <a:r>
              <a:rPr lang="en-US" sz="2400" b="1" dirty="0"/>
              <a:t>"name": "Abe Lincoln", </a:t>
            </a:r>
          </a:p>
          <a:p>
            <a:r>
              <a:rPr lang="en-US" sz="2400" b="1" dirty="0"/>
              <a:t>"</a:t>
            </a:r>
            <a:r>
              <a:rPr lang="en-US" sz="2400" b="1" dirty="0" err="1"/>
              <a:t>preferred_username</a:t>
            </a:r>
            <a:r>
              <a:rPr lang="en-US" sz="2400" b="1" dirty="0"/>
              <a:t>": "AbeLi@microsoft.com", </a:t>
            </a:r>
          </a:p>
          <a:p>
            <a:r>
              <a:rPr lang="en-US" sz="2400" b="1" dirty="0"/>
              <a:t>"oid": "00000000-0000-0000-66f3-3332eca7ea81", </a:t>
            </a:r>
          </a:p>
          <a:p>
            <a:r>
              <a:rPr lang="en-US" sz="2400" b="1" dirty="0"/>
              <a:t>"</a:t>
            </a:r>
            <a:r>
              <a:rPr lang="en-US" sz="2400" b="1" dirty="0" err="1"/>
              <a:t>tid</a:t>
            </a:r>
            <a:r>
              <a:rPr lang="en-US" sz="2400" b="1" dirty="0"/>
              <a:t>": "3338040d-6c67-4c5b-b112-36a304b66dad", 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.[Signature]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6F54C3B-C32E-4CD8-B905-6ED89590C4E1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7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372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gular Pentagon 1">
            <a:extLst>
              <a:ext uri="{FF2B5EF4-FFF2-40B4-BE49-F238E27FC236}">
                <a16:creationId xmlns:a16="http://schemas.microsoft.com/office/drawing/2014/main" id="{20F4FA80-9BF7-6D42-89A5-3A624AC417B1}"/>
              </a:ext>
            </a:extLst>
          </p:cNvPr>
          <p:cNvSpPr/>
          <p:nvPr/>
        </p:nvSpPr>
        <p:spPr bwMode="auto">
          <a:xfrm>
            <a:off x="1153329" y="537977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8" name="Freeform 1">
            <a:extLst>
              <a:ext uri="{FF2B5EF4-FFF2-40B4-BE49-F238E27FC236}">
                <a16:creationId xmlns:a16="http://schemas.microsoft.com/office/drawing/2014/main" id="{032306BA-DDF5-944E-89F3-07CA82E1DD40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5149E968-A4DE-4046-9D76-A7EA2A358CE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9437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App receives an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gular Pentagon 1">
            <a:extLst>
              <a:ext uri="{FF2B5EF4-FFF2-40B4-BE49-F238E27FC236}">
                <a16:creationId xmlns:a16="http://schemas.microsoft.com/office/drawing/2014/main" id="{20F4FA80-9BF7-6D42-89A5-3A624AC417B1}"/>
              </a:ext>
            </a:extLst>
          </p:cNvPr>
          <p:cNvSpPr/>
          <p:nvPr/>
        </p:nvSpPr>
        <p:spPr bwMode="auto">
          <a:xfrm>
            <a:off x="1153329" y="537977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9" name="Freeform 1">
            <a:extLst>
              <a:ext uri="{FF2B5EF4-FFF2-40B4-BE49-F238E27FC236}">
                <a16:creationId xmlns:a16="http://schemas.microsoft.com/office/drawing/2014/main" id="{2C8557E6-E09A-194C-AE3C-AD710146C6F8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739492-FD43-1D4C-B755-0FB2C86F46FE}"/>
              </a:ext>
            </a:extLst>
          </p:cNvPr>
          <p:cNvSpPr txBox="1"/>
          <p:nvPr/>
        </p:nvSpPr>
        <p:spPr>
          <a:xfrm>
            <a:off x="156166" y="1252174"/>
            <a:ext cx="11879668" cy="55399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eyJ0eXAiOiJKV1QiLCJhbGciOiJSUzI1NiIsImtpZCI6Imk2bEdrM0ZaenhSY1ViMkMzbkVRN3N5SEpsWSJ9.eyJhdWQiOiI2ZTc0MTcyYi1iZTU2LTQ4NDMtOWZmNC1lNjZhMzliYjEyZTMiLCJpc3MiOiJodHRwczovL2xvZ2luLm1pY3Jvc29mdG9ubGluZS5jb20vNzJmOTg4YmYtODZmMS00MWFmLTkxYWItMmQ3Y2QwMTFkYjQ3L3YyLjAiLCJpYXQiOjE1MzcyMzEwNDgsIm5iZiI6MTUzNzIzMTA0OCwiZXhwIjoxNTM3MjM0OTQ4LCJhaW8iOiJBWFFBaS84SUFBQUF0QWFaTG8zQ2hNaWY2S09udHRSQjdlQnE0L0RjY1F6amNKR3hQWXkvQzNqRGFOR3hYZDZ3TklJVkdSZ2hOUm53SjFsT2NBbk5aY2p2a295ckZ4Q3R0djMzMTQwUmlvT0ZKNGJDQ0dWdW9DYWcxdU9UVDIyMjIyZ0h3TFBZUS91Zjc5UVgrMEtJaWpkcm1wNjlSY3R6bVE9PSIsImF6cCI6IjZlNzQxNzJiLWJlNTYtNDg0My05ZmY0LWU2NmEzOWJiMTJlMyIsImF6cGFjciI6IjAiLCJuYW1lIjoiQWJlIExpbmNvbG4iLCJvaWQiOiI2OTAyMjJiZS1mZjFhLTRkNTYtYWJkMS03ZTRmN2QzOGU0NzQiLCJwcmVmZXJyZWRfdXNlcm5hbWUiOiJhYmVsaUBtaWNyb3NvZnQuY29tIiwicmgiOiJJIiwic2NwIjoiYWNjZXNzX2FzX3VzZXIiLCJzdWIiOiJIS1pwZmFIeVdhZGVPb3VZbGl0anJJLUtmZlRtMjIyWDVyclYzeERxZktRIiwidGlkIjoiNzJmOTg4YmYtODZmMS00MWFmLTkxYWItMmQ3Y2QwMTFkYjQ3IiwidXRpIjoiZnFpQnFYTFBqMGVRYTgyUy1JWUZBQSIsInZlciI6IjIuMCJ9.pj4N-w_3Us9DrBLfpCt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F584798-BB7A-4B6A-B33C-1A896147164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3347124"/>
      </p:ext>
    </p:extLst>
  </p:cSld>
  <p:clrMapOvr>
    <a:masterClrMapping/>
  </p:clrMapOvr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Microsoft Office PowerPoint</Application>
  <PresentationFormat>Widescreen</PresentationFormat>
  <Paragraphs>250</Paragraphs>
  <Slides>26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PowerPoint Presentation</vt:lpstr>
      <vt:lpstr>Fundamentals of Modern Auth</vt:lpstr>
      <vt:lpstr>Let’s start with an app</vt:lpstr>
      <vt:lpstr>Apps asks Microsoft identity for tokens</vt:lpstr>
      <vt:lpstr>The core of Single Sign On</vt:lpstr>
      <vt:lpstr>App receives an id_token</vt:lpstr>
      <vt:lpstr>App receives an id_token</vt:lpstr>
      <vt:lpstr>App receives an access token</vt:lpstr>
      <vt:lpstr>App receives an access token</vt:lpstr>
      <vt:lpstr>App has an authenticated user and a token to call API</vt:lpstr>
      <vt:lpstr>Call the API</vt:lpstr>
      <vt:lpstr>Call the API</vt:lpstr>
      <vt:lpstr>But what if I need to call another API?</vt:lpstr>
      <vt:lpstr>Apps asks Microsoft identity for another access token</vt:lpstr>
      <vt:lpstr>The core of SSO</vt:lpstr>
      <vt:lpstr>App receives another access token</vt:lpstr>
      <vt:lpstr>App has a token to call API</vt:lpstr>
      <vt:lpstr>Call the API</vt:lpstr>
      <vt:lpstr>Call the API</vt:lpstr>
      <vt:lpstr>Golden Rules for Tokens</vt:lpstr>
      <vt:lpstr>Demo </vt:lpstr>
      <vt:lpstr>Do Services Authenticate?</vt:lpstr>
      <vt:lpstr>Client Credentials</vt:lpstr>
      <vt:lpstr>Fundamentals of Modern Auth</vt:lpstr>
      <vt:lpstr>Let’s get coding</vt:lpstr>
      <vt:lpstr>https://aka.ms/AuthLab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2021-05-13T13:33:20Z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2021-05-13T13:33:20Z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3987790e-3797-4e95-898f-ec91c87fe221</vt:lpwstr>
  </property>
  <property fmtid="{D5CDD505-2E9C-101B-9397-08002B2CF9AE}" pid="8" name="MSIP_Label_f42aa342-8706-4288-bd11-ebb85995028c_ContentBits">
    <vt:lpwstr>0</vt:lpwstr>
  </property>
</Properties>
</file>